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2"/>
  </p:sldMasterIdLst>
  <p:sldIdLst>
    <p:sldId id="256" r:id="rId3"/>
    <p:sldId id="257" r:id="rId4"/>
    <p:sldId id="275" r:id="rId5"/>
    <p:sldId id="258" r:id="rId6"/>
    <p:sldId id="261" r:id="rId7"/>
    <p:sldId id="262" r:id="rId8"/>
    <p:sldId id="276" r:id="rId9"/>
    <p:sldId id="259" r:id="rId10"/>
    <p:sldId id="263" r:id="rId11"/>
    <p:sldId id="264" r:id="rId12"/>
    <p:sldId id="265" r:id="rId13"/>
    <p:sldId id="277" r:id="rId14"/>
    <p:sldId id="266" r:id="rId15"/>
    <p:sldId id="267" r:id="rId16"/>
    <p:sldId id="268" r:id="rId17"/>
    <p:sldId id="281" r:id="rId18"/>
    <p:sldId id="286" r:id="rId19"/>
    <p:sldId id="282" r:id="rId20"/>
    <p:sldId id="283" r:id="rId21"/>
    <p:sldId id="271" r:id="rId22"/>
    <p:sldId id="272" r:id="rId23"/>
    <p:sldId id="273" r:id="rId24"/>
    <p:sldId id="284" r:id="rId25"/>
    <p:sldId id="274" r:id="rId26"/>
    <p:sldId id="285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1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1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71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2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01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31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46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30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37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6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C4F5-FA80-4BAD-A51D-A92095428290}" type="datetimeFigureOut">
              <a:rPr kumimoji="1" lang="ja-JP" altLang="en-US" smtClean="0"/>
              <a:t>2019/2/27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" y="5555331"/>
            <a:ext cx="1243263" cy="12432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39" y="5987028"/>
            <a:ext cx="846221" cy="84622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38" y="5987027"/>
            <a:ext cx="846221" cy="8462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92" y="5987025"/>
            <a:ext cx="846221" cy="8462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93" y="5987025"/>
            <a:ext cx="846221" cy="84622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50" y="5987025"/>
            <a:ext cx="846221" cy="84622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07" y="5987025"/>
            <a:ext cx="846221" cy="84622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016" y="5987028"/>
            <a:ext cx="811566" cy="8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42" y="829312"/>
            <a:ext cx="4996810" cy="140154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48588" y="2574758"/>
            <a:ext cx="8783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 smtClean="0"/>
              <a:t>チーム</a:t>
            </a:r>
            <a:endParaRPr kumimoji="1" lang="en-US" altLang="ja-JP" sz="5400" dirty="0" smtClean="0"/>
          </a:p>
          <a:p>
            <a:pPr algn="ctr"/>
            <a:r>
              <a:rPr kumimoji="1" lang="en-US" altLang="ja-JP" sz="5400" dirty="0" smtClean="0"/>
              <a:t>First-Penguin</a:t>
            </a:r>
          </a:p>
          <a:p>
            <a:pPr algn="ctr"/>
            <a:r>
              <a:rPr lang="ja-JP" altLang="en-US" sz="5400" dirty="0" smtClean="0"/>
              <a:t>プログラム概要書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190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0389" y="446004"/>
            <a:ext cx="10515600" cy="10619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5200" b="1" dirty="0" smtClean="0"/>
              <a:t>多言語機能</a:t>
            </a:r>
            <a:endParaRPr kumimoji="1" lang="en-US" altLang="ja-JP" sz="5200" b="1" dirty="0" smtClean="0"/>
          </a:p>
          <a:p>
            <a:pPr marL="0" indent="0">
              <a:buNone/>
            </a:pPr>
            <a:r>
              <a:rPr lang="ja-JP" altLang="en-US" sz="3300" dirty="0" smtClean="0"/>
              <a:t>プルダウンで即座に言語変更</a:t>
            </a:r>
            <a:endParaRPr kumimoji="1" lang="ja-JP" altLang="en-US" sz="33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03" y="1428748"/>
            <a:ext cx="2538413" cy="44386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65" y="1423993"/>
            <a:ext cx="2524123" cy="44434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737" y="1428748"/>
            <a:ext cx="2500041" cy="4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85582"/>
            <a:ext cx="10515600" cy="5634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800" b="1" dirty="0" smtClean="0"/>
              <a:t>天気予報ページの実装</a:t>
            </a:r>
            <a:endParaRPr kumimoji="1" lang="en-US" altLang="ja-JP" sz="4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904" y="1015871"/>
            <a:ext cx="9015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天気ページから現在地を選ぶことによって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現在の天気から明後日までの天気・気温を一覧表示</a:t>
            </a:r>
            <a:endParaRPr kumimoji="1"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81" y="2136580"/>
            <a:ext cx="2551698" cy="382754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05" y="2136831"/>
            <a:ext cx="2504674" cy="38272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06" y="2136830"/>
            <a:ext cx="2506878" cy="38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5703" y="126055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使い方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383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kumimoji="1" lang="ja-JP" altLang="en-US" b="1" dirty="0" smtClean="0"/>
              <a:t>使い方　</a:t>
            </a:r>
            <a:r>
              <a:rPr kumimoji="1" lang="en-US" altLang="ja-JP" b="1" dirty="0" smtClean="0"/>
              <a:t>– Main</a:t>
            </a:r>
            <a:r>
              <a:rPr kumimoji="1" lang="ja-JP" altLang="en-US" b="1" dirty="0" smtClean="0"/>
              <a:t>ページ </a:t>
            </a:r>
            <a:r>
              <a:rPr kumimoji="1" lang="en-US" altLang="ja-JP" b="1" dirty="0" smtClean="0"/>
              <a:t>-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04" y="1483895"/>
            <a:ext cx="2407407" cy="4298282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1581004" y="1483895"/>
            <a:ext cx="1507958" cy="425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374770" y="1610039"/>
            <a:ext cx="723989" cy="1612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1756609" y="3633036"/>
            <a:ext cx="898359" cy="897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969883" y="3648577"/>
            <a:ext cx="928348" cy="882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756609" y="4652211"/>
            <a:ext cx="898359" cy="930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910596" y="4724400"/>
            <a:ext cx="928348" cy="858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838945" y="1690687"/>
            <a:ext cx="749097" cy="6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1195137" y="1690687"/>
            <a:ext cx="697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195137" y="4081964"/>
            <a:ext cx="778042" cy="7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1259305" y="5153526"/>
            <a:ext cx="794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3577389" y="4081964"/>
            <a:ext cx="73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>
            <a:off x="3545305" y="5117432"/>
            <a:ext cx="6681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828501" y="1509155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30688" y="1531658"/>
            <a:ext cx="4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31119" y="3905069"/>
            <a:ext cx="37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③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44198" y="3905069"/>
            <a:ext cx="35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16089" y="4968860"/>
            <a:ext cx="4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⑤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153423" y="4968860"/>
            <a:ext cx="2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⑥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826369" y="1690687"/>
            <a:ext cx="552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①</a:t>
            </a:r>
            <a:r>
              <a:rPr kumimoji="1" lang="en-US" altLang="ja-JP" sz="2000" dirty="0" smtClean="0"/>
              <a:t>Main</a:t>
            </a:r>
            <a:r>
              <a:rPr kumimoji="1" lang="ja-JP" altLang="en-US" sz="2000" dirty="0" smtClean="0"/>
              <a:t>ボタン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（どの画面からでも</a:t>
            </a:r>
            <a:r>
              <a:rPr lang="en-US" altLang="ja-JP" sz="2000" dirty="0" smtClean="0"/>
              <a:t>Main</a:t>
            </a:r>
            <a:r>
              <a:rPr lang="ja-JP" altLang="en-US" sz="2000" dirty="0" smtClean="0"/>
              <a:t>ページに戻ります）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②言語選択プルダウン</a:t>
            </a:r>
            <a:endParaRPr kumimoji="1"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③カメラ起動ボタン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④ライブラリーボタン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⑤天気予報ボタン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⑥使い方ボタン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806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使い方 </a:t>
            </a:r>
            <a:r>
              <a:rPr lang="en-US" altLang="ja-JP" b="1" dirty="0" smtClean="0"/>
              <a:t>– Library</a:t>
            </a:r>
            <a:r>
              <a:rPr lang="ja-JP" altLang="en-US" b="1" dirty="0" smtClean="0"/>
              <a:t>ページ </a:t>
            </a:r>
            <a:r>
              <a:rPr lang="en-US" altLang="ja-JP" b="1" dirty="0" smtClean="0"/>
              <a:t>-</a:t>
            </a:r>
            <a:endParaRPr kumimoji="1" lang="ja-JP" altLang="en-US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5659" y="1612027"/>
            <a:ext cx="6028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タブをタッチすることでカテゴリ切り替え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7" y="2350169"/>
            <a:ext cx="3369406" cy="28706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03" y="2422358"/>
            <a:ext cx="3556261" cy="2678910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766010" y="2558717"/>
            <a:ext cx="385011" cy="280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84168" y="1612027"/>
            <a:ext cx="428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タグをタッチでスクロール</a:t>
            </a:r>
            <a:endParaRPr kumimoji="1" lang="ja-JP" altLang="en-US" sz="24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29" y="2358189"/>
            <a:ext cx="3311958" cy="2821740"/>
          </a:xfrm>
          <a:prstGeom prst="rect">
            <a:avLst/>
          </a:prstGeom>
        </p:spPr>
      </p:pic>
      <p:sp>
        <p:nvSpPr>
          <p:cNvPr id="11" name="楕円 10"/>
          <p:cNvSpPr/>
          <p:nvPr/>
        </p:nvSpPr>
        <p:spPr>
          <a:xfrm>
            <a:off x="8823157" y="3441032"/>
            <a:ext cx="389022" cy="409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使い方 </a:t>
            </a:r>
            <a:r>
              <a:rPr lang="en-US" altLang="ja-JP" b="1" dirty="0" smtClean="0"/>
              <a:t>– Weather</a:t>
            </a:r>
            <a:r>
              <a:rPr lang="ja-JP" altLang="en-US" b="1" dirty="0" smtClean="0"/>
              <a:t>ページ</a:t>
            </a:r>
            <a:r>
              <a:rPr lang="en-US" altLang="ja-JP" b="1" dirty="0" smtClean="0"/>
              <a:t> -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27" y="1469069"/>
            <a:ext cx="2450431" cy="4334664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1524000" y="1892968"/>
            <a:ext cx="697832" cy="232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2502568" y="2125579"/>
            <a:ext cx="713874" cy="328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050758" y="2009273"/>
            <a:ext cx="6737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3039979" y="2290010"/>
            <a:ext cx="12753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673769" y="1824607"/>
            <a:ext cx="44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15326" y="212557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74903" y="1306356"/>
            <a:ext cx="573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①県選択プルダウン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現在地を選択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②日付選択タブ</a:t>
            </a:r>
            <a:endParaRPr lang="en-US" altLang="ja-JP" sz="2000" dirty="0" smtClean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 smtClean="0"/>
              <a:t>明日・明後日の天気を確認</a:t>
            </a:r>
            <a:endParaRPr kumimoji="1" lang="ja-JP" altLang="en-US" sz="2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06451" y="2638880"/>
            <a:ext cx="581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/>
              <a:t>現在の天気によって背景も変化</a:t>
            </a:r>
            <a:endParaRPr kumimoji="1" lang="ja-JP" altLang="en-US" sz="2400" b="1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01" y="3104349"/>
            <a:ext cx="1886836" cy="275552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11" y="3118714"/>
            <a:ext cx="1849126" cy="27411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05" y="3104525"/>
            <a:ext cx="1883289" cy="27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148264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プログラム内容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540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llalet.com/wp-content/uploads/2018/03/4_28_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9" y="2281816"/>
            <a:ext cx="2363036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llalet.com/wp-content/uploads/2017/06/4_28_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35" y="2281818"/>
            <a:ext cx="1540544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llalet.com/wp-content/uploads/2017/07/4_5_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139" y="2281817"/>
            <a:ext cx="2607379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 rot="10800000">
            <a:off x="7603956" y="3271014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3080082" y="3269438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3080082" y="2221045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7603957" y="2221045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15547" y="1420874"/>
            <a:ext cx="1733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タグ</a:t>
            </a:r>
            <a:r>
              <a:rPr lang="ja-JP" altLang="en-US" sz="2400" dirty="0"/>
              <a:t>の</a:t>
            </a:r>
            <a:r>
              <a:rPr kumimoji="1" lang="ja-JP" altLang="en-US" sz="2400" dirty="0" smtClean="0"/>
              <a:t>画像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地名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96264" y="1834197"/>
            <a:ext cx="89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地名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17302" y="3976549"/>
            <a:ext cx="234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天気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0081" y="3976549"/>
            <a:ext cx="193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タグの判別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天気</a:t>
            </a:r>
            <a:endParaRPr kumimoji="1"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2039" y="1403684"/>
            <a:ext cx="223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ブラウザ</a:t>
            </a:r>
            <a:endParaRPr kumimoji="1" lang="ja-JP" altLang="en-US" sz="4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41495" y="1403684"/>
            <a:ext cx="234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サーバー</a:t>
            </a:r>
            <a:endParaRPr kumimoji="1" lang="ja-JP" altLang="en-US" sz="4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187852" y="1419091"/>
            <a:ext cx="10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/>
              <a:t>API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733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21243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 smtClean="0"/>
              <a:t>将来性</a:t>
            </a:r>
            <a:r>
              <a:rPr lang="en-US" altLang="ja-JP" sz="9600" b="1" dirty="0" smtClean="0"/>
              <a:t>/</a:t>
            </a:r>
            <a:r>
              <a:rPr lang="ja-JP" altLang="en-US" sz="9600" b="1" dirty="0" smtClean="0"/>
              <a:t>拡張性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432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1211" y="13251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b="1" dirty="0" smtClean="0">
                <a:latin typeface="+mn-ea"/>
                <a:ea typeface="+mn-ea"/>
              </a:rPr>
              <a:t>画像の同時認識</a:t>
            </a:r>
            <a:endParaRPr kumimoji="1" lang="ja-JP" altLang="en-US" sz="4800" b="1" dirty="0">
              <a:latin typeface="+mn-ea"/>
              <a:ea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7621" y="1532021"/>
            <a:ext cx="5927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現在は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回に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タグしか認識出来ないが、将来的には全てのタグを同時に認識することを検討している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深層学習や</a:t>
            </a:r>
            <a:r>
              <a:rPr lang="en-US" altLang="ja-JP" sz="2800" dirty="0" smtClean="0"/>
              <a:t>AI</a:t>
            </a:r>
            <a:r>
              <a:rPr lang="ja-JP" altLang="en-US" sz="2800" dirty="0" smtClean="0"/>
              <a:t>を利用することで精度をさらに上げることも考えられる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99" y="752424"/>
            <a:ext cx="2844465" cy="50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目次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コンセプト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せん</a:t>
            </a:r>
            <a:r>
              <a:rPr lang="ja-JP" altLang="en-US" sz="3600" dirty="0" err="1" smtClean="0"/>
              <a:t>たく</a:t>
            </a:r>
            <a:r>
              <a:rPr lang="ja-JP" altLang="en-US" sz="3600" dirty="0" err="1"/>
              <a:t>ん</a:t>
            </a:r>
            <a:r>
              <a:rPr kumimoji="1" lang="ja-JP" altLang="en-US" sz="3600" dirty="0" err="1" smtClean="0"/>
              <a:t>の</a:t>
            </a:r>
            <a:r>
              <a:rPr kumimoji="1" lang="ja-JP" altLang="en-US" sz="3600" dirty="0" smtClean="0"/>
              <a:t>特徴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使い方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開発過程</a:t>
            </a:r>
            <a:endParaRPr kumimoji="1" lang="ja-JP" altLang="en-US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プログラム内容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将来性</a:t>
            </a:r>
            <a:r>
              <a:rPr kumimoji="1" lang="en-US" altLang="ja-JP" sz="3600" dirty="0" smtClean="0"/>
              <a:t>/</a:t>
            </a:r>
            <a:r>
              <a:rPr kumimoji="1" lang="ja-JP" altLang="en-US" sz="3600" dirty="0" smtClean="0"/>
              <a:t>拡張性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ビジネス化</a:t>
            </a:r>
            <a:endParaRPr lang="en-US" altLang="ja-JP" sz="36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6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>
            <p:custDataLst>
              <p:custData r:id="rId1"/>
            </p:custDataLst>
          </p:nvPr>
        </p:nvSpPr>
        <p:spPr>
          <a:xfrm>
            <a:off x="878304" y="721895"/>
            <a:ext cx="102950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新規言語の追加</a:t>
            </a:r>
            <a:endParaRPr kumimoji="1" lang="en-US" altLang="ja-JP" sz="4800" b="1" dirty="0" smtClean="0"/>
          </a:p>
          <a:p>
            <a:r>
              <a:rPr lang="ja-JP" altLang="en-US" sz="2800" dirty="0" smtClean="0"/>
              <a:t>新しい</a:t>
            </a:r>
            <a:r>
              <a:rPr lang="en-US" altLang="ja-JP" sz="2800" dirty="0" smtClean="0"/>
              <a:t>HTML</a:t>
            </a:r>
            <a:r>
              <a:rPr lang="ja-JP" altLang="en-US" sz="2800" dirty="0" smtClean="0"/>
              <a:t>を追加するのみなので、容易に追加が可能</a:t>
            </a:r>
            <a:endParaRPr lang="en-US" altLang="ja-JP" sz="2800" dirty="0" smtClean="0"/>
          </a:p>
          <a:p>
            <a:r>
              <a:rPr lang="en-US" altLang="ja-JP" sz="2800" dirty="0" smtClean="0"/>
              <a:t>2020</a:t>
            </a:r>
            <a:r>
              <a:rPr lang="ja-JP" altLang="en-US" sz="2800" dirty="0" smtClean="0"/>
              <a:t>年のオリンピックでは多くの外国人観光客が来日すると予想され、多言語対応したソフトウェアの需要は上がると思われる</a:t>
            </a:r>
            <a:endParaRPr lang="en-US" altLang="ja-JP" sz="2800" dirty="0" smtClean="0"/>
          </a:p>
          <a:p>
            <a:endParaRPr kumimoji="1" lang="en-US" altLang="ja-JP" sz="2000" dirty="0"/>
          </a:p>
          <a:p>
            <a:endParaRPr lang="en-US" altLang="ja-JP" sz="2000" dirty="0" smtClean="0"/>
          </a:p>
          <a:p>
            <a:r>
              <a:rPr kumimoji="1" lang="ja-JP" altLang="en-US" sz="4800" b="1" dirty="0" smtClean="0"/>
              <a:t>新規タグの追加</a:t>
            </a:r>
            <a:endParaRPr kumimoji="1" lang="en-US" altLang="ja-JP" sz="4800" b="1" dirty="0" smtClean="0"/>
          </a:p>
          <a:p>
            <a:r>
              <a:rPr kumimoji="1" lang="ja-JP" altLang="en-US" sz="2800" dirty="0" smtClean="0"/>
              <a:t>学習次第ではどのようなタグも認識できる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将来的には日本の旧洗濯タグのみならず、他国の固有の洗濯タグも認識するようになることを検討している</a:t>
            </a:r>
            <a:endParaRPr kumimoji="1" lang="en-US" altLang="ja-JP" sz="28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55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89811" y="455264"/>
            <a:ext cx="6063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外国の都市の追加</a:t>
            </a:r>
            <a:endParaRPr kumimoji="1" lang="en-US" altLang="ja-JP" sz="48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5432" y="1965158"/>
            <a:ext cx="59676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今回使用している</a:t>
            </a:r>
            <a:r>
              <a:rPr lang="en-US" altLang="ja-JP" sz="2800" dirty="0" smtClean="0"/>
              <a:t>open </a:t>
            </a:r>
            <a:r>
              <a:rPr lang="en-US" altLang="ja-JP" sz="2800" dirty="0"/>
              <a:t>weather API</a:t>
            </a:r>
            <a:r>
              <a:rPr lang="ja-JP" altLang="en-US" sz="2800" dirty="0"/>
              <a:t>は世界中の都市に対応</a:t>
            </a:r>
            <a:r>
              <a:rPr lang="ja-JP" altLang="en-US" sz="2800" dirty="0" smtClean="0"/>
              <a:t>してため、選択肢に追加するだけで世界中</a:t>
            </a:r>
            <a:r>
              <a:rPr lang="ja-JP" altLang="en-US" sz="2800" dirty="0"/>
              <a:t>の都市の天気を</a:t>
            </a:r>
            <a:r>
              <a:rPr lang="ja-JP" altLang="en-US" sz="2800" dirty="0" smtClean="0"/>
              <a:t>取得することが</a:t>
            </a:r>
            <a:r>
              <a:rPr lang="ja-JP" altLang="en-US" sz="2800" dirty="0"/>
              <a:t>可能</a:t>
            </a:r>
            <a:r>
              <a:rPr lang="ja-JP" altLang="en-US" sz="2800" dirty="0" smtClean="0"/>
              <a:t>にな</a:t>
            </a:r>
            <a:r>
              <a:rPr lang="ja-JP" altLang="en-US" sz="2800" dirty="0"/>
              <a:t>る</a:t>
            </a:r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829" y="265917"/>
            <a:ext cx="3156034" cy="56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8916" y="401053"/>
            <a:ext cx="9075820" cy="104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800" b="1" dirty="0" smtClean="0"/>
              <a:t>最寄りのクリーニング店の表示</a:t>
            </a:r>
            <a:endParaRPr kumimoji="1" lang="en-US" altLang="ja-JP" sz="48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3347" y="1700462"/>
            <a:ext cx="64489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家庭での洗濯不可のタグが出た場合、</a:t>
            </a:r>
            <a:endParaRPr lang="en-US" altLang="ja-JP" sz="2800" dirty="0"/>
          </a:p>
          <a:p>
            <a:r>
              <a:rPr lang="ja-JP" altLang="en-US" sz="2800" dirty="0"/>
              <a:t>最寄りのクリーニング店を即座に</a:t>
            </a:r>
            <a:endParaRPr lang="en-US" altLang="ja-JP" sz="2800" dirty="0"/>
          </a:p>
          <a:p>
            <a:r>
              <a:rPr lang="ja-JP" altLang="en-US" sz="2800" dirty="0"/>
              <a:t>調べる</a:t>
            </a:r>
            <a:r>
              <a:rPr lang="ja-JP" altLang="en-US" sz="2800" dirty="0" smtClean="0"/>
              <a:t>機能</a:t>
            </a:r>
            <a:endParaRPr lang="en-US" altLang="ja-JP" sz="2800" dirty="0"/>
          </a:p>
          <a:p>
            <a:r>
              <a:rPr lang="en-US" altLang="ja-JP" sz="2800" dirty="0" smtClean="0"/>
              <a:t>geolocation</a:t>
            </a:r>
            <a:r>
              <a:rPr lang="ja-JP" altLang="en-US" sz="2800" dirty="0" smtClean="0"/>
              <a:t>や</a:t>
            </a:r>
            <a:r>
              <a:rPr lang="en-US" altLang="ja-JP" sz="2800" dirty="0" smtClean="0"/>
              <a:t>Google Maps API</a:t>
            </a:r>
            <a:r>
              <a:rPr lang="ja-JP" altLang="en-US" sz="2800" dirty="0" smtClean="0"/>
              <a:t>と</a:t>
            </a:r>
            <a:r>
              <a:rPr lang="ja-JP" altLang="en-US" sz="2800" dirty="0"/>
              <a:t>連動すること</a:t>
            </a:r>
            <a:r>
              <a:rPr lang="ja-JP" altLang="en-US" sz="2800" dirty="0" smtClean="0"/>
              <a:t>で、現在地から周辺</a:t>
            </a:r>
            <a:r>
              <a:rPr lang="ja-JP" altLang="en-US" sz="2800" dirty="0"/>
              <a:t>のクリーニング店を見つけることが出来る</a:t>
            </a:r>
            <a:r>
              <a:rPr lang="en-US" altLang="ja-JP" sz="2800" dirty="0"/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73" y="1347537"/>
            <a:ext cx="4642307" cy="43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08409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>
                <a:latin typeface="+mn-ea"/>
                <a:ea typeface="+mn-ea"/>
              </a:rPr>
              <a:t>ビジネス化</a:t>
            </a:r>
            <a:endParaRPr kumimoji="1" lang="ja-JP" altLang="en-US" sz="9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75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506" y="426325"/>
            <a:ext cx="6681536" cy="4931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800" b="1" dirty="0" smtClean="0"/>
              <a:t>訪日観光客の消費内訳</a:t>
            </a:r>
            <a:endParaRPr lang="en-US" altLang="ja-JP" sz="4800" b="1" dirty="0" smtClean="0"/>
          </a:p>
          <a:p>
            <a:pPr marL="0" indent="0">
              <a:buNone/>
            </a:pPr>
            <a:r>
              <a:rPr lang="ja-JP" altLang="en-US" dirty="0" smtClean="0"/>
              <a:t>訪日</a:t>
            </a:r>
            <a:r>
              <a:rPr lang="ja-JP" altLang="en-US" dirty="0"/>
              <a:t>した外国人観光客のうち、</a:t>
            </a:r>
            <a:r>
              <a:rPr lang="en-US" altLang="ja-JP" b="1" dirty="0"/>
              <a:t>37.2</a:t>
            </a:r>
            <a:r>
              <a:rPr lang="ja-JP" altLang="en-US" b="1" dirty="0"/>
              <a:t>％が旅行中に衣服を購入</a:t>
            </a:r>
            <a:r>
              <a:rPr lang="ja-JP" altLang="en-US" dirty="0"/>
              <a:t> しています</a:t>
            </a:r>
            <a:r>
              <a:rPr lang="ja-JP" altLang="en-US" dirty="0" smtClean="0"/>
              <a:t>。また、購入</a:t>
            </a:r>
            <a:r>
              <a:rPr lang="ja-JP" altLang="en-US" dirty="0"/>
              <a:t>単価は一人当たり</a:t>
            </a:r>
            <a:r>
              <a:rPr lang="en-US" altLang="ja-JP" dirty="0"/>
              <a:t>28,233</a:t>
            </a:r>
            <a:r>
              <a:rPr lang="ja-JP" altLang="en-US" dirty="0"/>
              <a:t>円</a:t>
            </a:r>
            <a:r>
              <a:rPr lang="ja-JP" altLang="en-US" dirty="0" smtClean="0"/>
              <a:t>と、</a:t>
            </a:r>
            <a:r>
              <a:rPr lang="ja-JP" altLang="en-US" b="1" dirty="0" smtClean="0"/>
              <a:t>訪日外国人</a:t>
            </a:r>
            <a:r>
              <a:rPr lang="ja-JP" altLang="en-US" b="1" dirty="0"/>
              <a:t>観光客は衣服類の購入に比較的多くのお金を落としている</a:t>
            </a:r>
            <a:r>
              <a:rPr lang="ja-JP" altLang="en-US" dirty="0"/>
              <a:t> ということが</a:t>
            </a:r>
            <a:r>
              <a:rPr lang="ja-JP" altLang="en-US" dirty="0" smtClean="0"/>
              <a:t>言えます。</a:t>
            </a:r>
            <a:endParaRPr lang="en-US" altLang="ja-JP" b="1" dirty="0" smtClean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77868"/>
              </p:ext>
            </p:extLst>
          </p:nvPr>
        </p:nvGraphicFramePr>
        <p:xfrm>
          <a:off x="6970293" y="540742"/>
          <a:ext cx="490086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317">
                  <a:extLst>
                    <a:ext uri="{9D8B030D-6E8A-4147-A177-3AD203B41FA5}">
                      <a16:colId xmlns:a16="http://schemas.microsoft.com/office/drawing/2014/main" val="2615456685"/>
                    </a:ext>
                  </a:extLst>
                </a:gridCol>
                <a:gridCol w="1018673">
                  <a:extLst>
                    <a:ext uri="{9D8B030D-6E8A-4147-A177-3AD203B41FA5}">
                      <a16:colId xmlns:a16="http://schemas.microsoft.com/office/drawing/2014/main" val="616980804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2617909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費目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購入率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購入者単価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5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菓子類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67.4%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8,426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44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食品類・飲料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64.4%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10,068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7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カメラ・時計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7.4%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43,543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1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電解製品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14.0%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28,444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4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化粧水・香水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46.1%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32,363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72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医療品・健康グッズ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53.5%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16,110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6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和服・着物・民芸品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9.8%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12,836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2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服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37.2%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28,233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漫画・アニメ関連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11.5%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8,782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本・</a:t>
                      </a:r>
                      <a:r>
                        <a:rPr kumimoji="1" lang="en-US" altLang="ja-JP" dirty="0" smtClean="0"/>
                        <a:t>CD</a:t>
                      </a:r>
                      <a:r>
                        <a:rPr kumimoji="1" lang="ja-JP" altLang="en-US" dirty="0" smtClean="0"/>
                        <a:t>・</a:t>
                      </a:r>
                      <a:r>
                        <a:rPr kumimoji="1" lang="en-US" altLang="ja-JP" dirty="0" smtClean="0"/>
                        <a:t>DVD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9.3%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6,891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522088"/>
                  </a:ext>
                </a:extLst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874042" y="4852737"/>
            <a:ext cx="499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平成</a:t>
            </a:r>
            <a:r>
              <a:rPr lang="en-US" altLang="zh-TW" dirty="0"/>
              <a:t>29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</a:t>
            </a:r>
            <a:r>
              <a:rPr lang="en-US" altLang="zh-TW" dirty="0"/>
              <a:t>-12</a:t>
            </a:r>
            <a:r>
              <a:rPr lang="zh-TW" altLang="en-US" dirty="0"/>
              <a:t>月期 訪日外国人消費動向</a:t>
            </a:r>
            <a:r>
              <a:rPr lang="zh-TW" altLang="en-US" dirty="0" smtClean="0"/>
              <a:t>調査</a:t>
            </a:r>
            <a:endParaRPr lang="en-US" altLang="zh-TW" dirty="0" smtClean="0"/>
          </a:p>
          <a:p>
            <a:pPr algn="ctr"/>
            <a:r>
              <a:rPr kumimoji="1" lang="ja-JP" altLang="en-US" dirty="0" smtClean="0"/>
              <a:t>観光庁調べ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28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05326" y="433137"/>
            <a:ext cx="109246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n-ea"/>
              </a:rPr>
              <a:t>顧客データの収集・利用</a:t>
            </a:r>
            <a:endParaRPr kumimoji="1" lang="en-US" altLang="ja-JP" sz="2800" b="1" dirty="0" smtClean="0">
              <a:latin typeface="+mn-ea"/>
            </a:endParaRPr>
          </a:p>
          <a:p>
            <a:r>
              <a:rPr kumimoji="1" lang="ja-JP" altLang="en-US" sz="2000" dirty="0" smtClean="0">
                <a:latin typeface="+mn-ea"/>
              </a:rPr>
              <a:t>認識されたタグを集計・蓄積し、その顧客に見合った洗剤等の商品を紹介する</a:t>
            </a:r>
            <a:endParaRPr kumimoji="1" lang="en-US" altLang="ja-JP" sz="2000" dirty="0" smtClean="0">
              <a:latin typeface="+mn-ea"/>
            </a:endParaRPr>
          </a:p>
          <a:p>
            <a:r>
              <a:rPr lang="ja-JP" altLang="en-US" sz="2000" dirty="0">
                <a:latin typeface="+mn-ea"/>
              </a:rPr>
              <a:t>利用</a:t>
            </a:r>
            <a:r>
              <a:rPr lang="ja-JP" altLang="en-US" sz="2000" dirty="0" smtClean="0">
                <a:latin typeface="+mn-ea"/>
              </a:rPr>
              <a:t>された言語の集計</a:t>
            </a:r>
            <a:r>
              <a:rPr lang="en-US" altLang="ja-JP" sz="2000" dirty="0" err="1" smtClean="0">
                <a:latin typeface="+mn-ea"/>
              </a:rPr>
              <a:t>etc</a:t>
            </a:r>
            <a:endParaRPr lang="en-US" altLang="ja-JP" sz="2000" dirty="0" smtClean="0">
              <a:latin typeface="+mn-ea"/>
            </a:endParaRPr>
          </a:p>
          <a:p>
            <a:endParaRPr kumimoji="1" lang="en-US" altLang="ja-JP" sz="2000" dirty="0">
              <a:latin typeface="+mn-ea"/>
            </a:endParaRPr>
          </a:p>
          <a:p>
            <a:r>
              <a:rPr lang="ja-JP" altLang="en-US" sz="2000" dirty="0">
                <a:latin typeface="+mn-ea"/>
              </a:rPr>
              <a:t>認識されたタグを集計・</a:t>
            </a:r>
            <a:r>
              <a:rPr lang="ja-JP" altLang="en-US" sz="2000" dirty="0" smtClean="0">
                <a:latin typeface="+mn-ea"/>
              </a:rPr>
              <a:t>蓄積する</a:t>
            </a:r>
            <a:endParaRPr lang="en-US" altLang="ja-JP" sz="2000" dirty="0" smtClean="0">
              <a:latin typeface="+mn-ea"/>
            </a:endParaRPr>
          </a:p>
          <a:p>
            <a:endParaRPr kumimoji="1" lang="en-US" altLang="ja-JP" sz="2000" dirty="0">
              <a:latin typeface="+mn-ea"/>
            </a:endParaRPr>
          </a:p>
          <a:p>
            <a:r>
              <a:rPr lang="ja-JP" altLang="en-US" sz="2000" dirty="0" smtClean="0">
                <a:latin typeface="+mn-ea"/>
              </a:rPr>
              <a:t>このデータから</a:t>
            </a:r>
            <a:endParaRPr lang="en-US" altLang="ja-JP" sz="2000" dirty="0" smtClean="0">
              <a:latin typeface="+mn-ea"/>
            </a:endParaRPr>
          </a:p>
          <a:p>
            <a:endParaRPr kumimoji="1" lang="en-US" altLang="ja-JP" sz="2000" dirty="0">
              <a:latin typeface="+mn-ea"/>
            </a:endParaRPr>
          </a:p>
          <a:p>
            <a:endParaRPr lang="en-US" altLang="ja-JP" sz="2000" dirty="0" smtClean="0">
              <a:latin typeface="+mn-ea"/>
            </a:endParaRPr>
          </a:p>
          <a:p>
            <a:r>
              <a:rPr kumimoji="1" lang="ja-JP" altLang="en-US" sz="2000" dirty="0">
                <a:latin typeface="+mn-ea"/>
              </a:rPr>
              <a:t>収集</a:t>
            </a:r>
            <a:r>
              <a:rPr kumimoji="1" lang="ja-JP" altLang="en-US" sz="2000" dirty="0" smtClean="0">
                <a:latin typeface="+mn-ea"/>
              </a:rPr>
              <a:t>したデータを販売する。</a:t>
            </a:r>
            <a:endParaRPr kumimoji="1" lang="en-US" altLang="ja-JP" sz="2000" dirty="0" smtClean="0">
              <a:latin typeface="+mn-ea"/>
            </a:endParaRPr>
          </a:p>
          <a:p>
            <a:endParaRPr lang="en-US" altLang="ja-JP" sz="2000" dirty="0">
              <a:latin typeface="+mn-ea"/>
            </a:endParaRPr>
          </a:p>
          <a:p>
            <a:r>
              <a:rPr kumimoji="1" lang="en-US" altLang="ja-JP" sz="2000" dirty="0" smtClean="0">
                <a:latin typeface="+mn-ea"/>
              </a:rPr>
              <a:t>Ex</a:t>
            </a:r>
            <a:r>
              <a:rPr kumimoji="1" lang="ja-JP" altLang="en-US" sz="2000" dirty="0" smtClean="0">
                <a:latin typeface="+mn-ea"/>
              </a:rPr>
              <a:t>）</a:t>
            </a:r>
            <a:endParaRPr kumimoji="1" lang="en-US" altLang="ja-JP" sz="2000" dirty="0" smtClean="0">
              <a:latin typeface="+mn-ea"/>
            </a:endParaRPr>
          </a:p>
          <a:p>
            <a:r>
              <a:rPr lang="ja-JP" altLang="en-US" sz="2000" dirty="0" smtClean="0">
                <a:latin typeface="+mn-ea"/>
              </a:rPr>
              <a:t>・使われている洗剤のデータを販売する。</a:t>
            </a:r>
            <a:endParaRPr lang="en-US" altLang="ja-JP" sz="2000" dirty="0" smtClean="0">
              <a:latin typeface="+mn-ea"/>
            </a:endParaRPr>
          </a:p>
          <a:p>
            <a:r>
              <a:rPr kumimoji="1" lang="ja-JP" altLang="en-US" sz="2000" dirty="0" smtClean="0">
                <a:latin typeface="+mn-ea"/>
              </a:rPr>
              <a:t>・検出されたロゴから服の季節替えの時期を予測出来る</a:t>
            </a:r>
            <a:endParaRPr kumimoji="1" lang="en-US" altLang="ja-JP" sz="2000" dirty="0" smtClean="0">
              <a:latin typeface="+mn-ea"/>
            </a:endParaRPr>
          </a:p>
          <a:p>
            <a:endParaRPr kumimoji="1" lang="ja-JP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70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1430" y="120441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コンセプト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0714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形吹き出し 4"/>
          <p:cNvSpPr/>
          <p:nvPr/>
        </p:nvSpPr>
        <p:spPr>
          <a:xfrm>
            <a:off x="104273" y="280738"/>
            <a:ext cx="4852738" cy="255871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一人暮らしを始めたけどタグの意味がわからない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雲形吹き出し 5"/>
          <p:cNvSpPr/>
          <p:nvPr/>
        </p:nvSpPr>
        <p:spPr>
          <a:xfrm>
            <a:off x="4090737" y="2101516"/>
            <a:ext cx="3673641" cy="23177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説明の漢字が読めない</a:t>
            </a:r>
            <a:r>
              <a:rPr lang="en-US" altLang="ja-JP" sz="2800" dirty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雲形吹き出し 6"/>
          <p:cNvSpPr/>
          <p:nvPr/>
        </p:nvSpPr>
        <p:spPr>
          <a:xfrm>
            <a:off x="8157410" y="549275"/>
            <a:ext cx="3593432" cy="290779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また洗濯物が雨で濡れてしまった</a:t>
            </a:r>
            <a:r>
              <a:rPr lang="en-US" altLang="ja-JP" sz="2800" dirty="0" smtClean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90862" y="4716047"/>
            <a:ext cx="9865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 smtClean="0"/>
              <a:t>数えきれない</a:t>
            </a:r>
            <a:r>
              <a:rPr lang="ja-JP" altLang="en-US" sz="6000" dirty="0"/>
              <a:t>洗濯</a:t>
            </a:r>
            <a:r>
              <a:rPr lang="ja-JP" altLang="en-US" sz="6000" dirty="0" smtClean="0"/>
              <a:t>の悩み</a:t>
            </a:r>
            <a:r>
              <a:rPr lang="en-US" altLang="ja-JP" sz="6000" dirty="0" smtClean="0"/>
              <a:t>…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241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510172"/>
            <a:ext cx="10515600" cy="476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b="1" dirty="0" smtClean="0"/>
              <a:t>実際の声</a:t>
            </a:r>
            <a:endParaRPr kumimoji="1" lang="ja-JP" altLang="en-US" sz="4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54242" y="1595825"/>
            <a:ext cx="1037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タグ</a:t>
            </a:r>
            <a:r>
              <a:rPr lang="ja-JP" altLang="en-US" sz="2800" dirty="0" smtClean="0"/>
              <a:t>の意味は解らないが、ネットの一覧から探すのが面倒。　</a:t>
            </a:r>
            <a:r>
              <a:rPr kumimoji="1" lang="ja-JP" altLang="en-US" sz="2800" dirty="0" smtClean="0"/>
              <a:t>　　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学生 </a:t>
            </a:r>
            <a:r>
              <a:rPr kumimoji="1" lang="en-US" altLang="ja-JP" sz="2800" dirty="0" smtClean="0"/>
              <a:t>(19)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38200" y="2984629"/>
            <a:ext cx="10391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日本の洗濯タグは漢字が書かれているのもあってわからない。　　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留学生 </a:t>
            </a:r>
            <a:r>
              <a:rPr kumimoji="1" lang="en-US" altLang="ja-JP" sz="2800" dirty="0" smtClean="0"/>
              <a:t>(22)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0" y="4373433"/>
            <a:ext cx="1037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新しい洗濯タグの意味をまだ覚えれてない。　　　　　　　　　　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主婦 </a:t>
            </a:r>
            <a:r>
              <a:rPr lang="en-US" altLang="ja-JP" sz="2800" dirty="0" smtClean="0"/>
              <a:t>(50)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317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3032" y="1063625"/>
            <a:ext cx="11646568" cy="435133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5400" dirty="0" smtClean="0"/>
              <a:t>瞬時にタグの意味が解って</a:t>
            </a:r>
            <a:endParaRPr kumimoji="1"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 smtClean="0"/>
              <a:t>多言語に対応していて</a:t>
            </a:r>
            <a:endParaRPr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/>
              <a:t>天気</a:t>
            </a:r>
            <a:r>
              <a:rPr lang="ja-JP" altLang="en-US" sz="5400" dirty="0" smtClean="0"/>
              <a:t>もわかる</a:t>
            </a:r>
            <a:endParaRPr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 smtClean="0"/>
              <a:t>そんなアプリケーションを作ろう！</a:t>
            </a:r>
            <a:endParaRPr lang="en-US" altLang="ja-JP" sz="5400" dirty="0" smtClean="0"/>
          </a:p>
          <a:p>
            <a:pPr marL="0" indent="0" algn="ctr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6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3468" y="72314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 smtClean="0"/>
              <a:t>せん</a:t>
            </a:r>
            <a:r>
              <a:rPr lang="ja-JP" altLang="en-US" sz="9600" b="1" dirty="0" err="1" smtClean="0"/>
              <a:t>たく</a:t>
            </a:r>
            <a:r>
              <a:rPr lang="ja-JP" altLang="en-US" sz="9600" b="1" dirty="0" err="1"/>
              <a:t>ん</a:t>
            </a:r>
            <a:r>
              <a:rPr kumimoji="1" lang="ja-JP" altLang="en-US" sz="9600" b="1" dirty="0" err="1" smtClean="0"/>
              <a:t>の</a:t>
            </a:r>
            <a:r>
              <a:rPr kumimoji="1" lang="ja-JP" altLang="en-US" sz="9600" b="1" dirty="0" smtClean="0"/>
              <a:t>特徴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5071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42737" y="762001"/>
            <a:ext cx="3433010" cy="318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solidFill>
                  <a:schemeClr val="tx1"/>
                </a:solidFill>
              </a:rPr>
              <a:t>画像認識を使用</a:t>
            </a:r>
            <a:endParaRPr kumimoji="1" lang="ja-JP" altLang="en-US" sz="5400" dirty="0">
              <a:solidFill>
                <a:schemeClr val="tx1"/>
              </a:solidFill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5209673" y="1989222"/>
            <a:ext cx="1676400" cy="114701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620000" y="818149"/>
            <a:ext cx="3384884" cy="318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</a:rPr>
              <a:t>今知りたいタグを即座に検索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7832" y="4435642"/>
            <a:ext cx="10186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一覧からタグを探す必要が無い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44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12306" y="1098884"/>
            <a:ext cx="58741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600" dirty="0" smtClean="0"/>
              <a:t>既存のアプリケーションは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lang="ja-JP" altLang="en-US" sz="3600" dirty="0" smtClean="0"/>
              <a:t>タグを一覧から探さなければならなかった</a:t>
            </a:r>
            <a:endParaRPr lang="en-US" altLang="ja-JP" sz="3600" dirty="0" smtClean="0"/>
          </a:p>
          <a:p>
            <a:pPr marL="0" indent="0">
              <a:buNone/>
            </a:pP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dirty="0" smtClean="0"/>
              <a:t>しかし</a:t>
            </a:r>
            <a:r>
              <a:rPr lang="ja-JP" altLang="en-US" sz="3600" dirty="0" err="1" smtClean="0"/>
              <a:t>せんたくんなら</a:t>
            </a:r>
            <a:r>
              <a:rPr lang="ja-JP" altLang="en-US" sz="3600" dirty="0" smtClean="0"/>
              <a:t>知りたいタグをスマホで撮影するだけ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" y="502839"/>
            <a:ext cx="2247900" cy="44862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30" y="502838"/>
            <a:ext cx="2547439" cy="4486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20893" y="4939979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洗濯だより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01315" y="4939979"/>
            <a:ext cx="254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これ洗える？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87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eea020a-fa73-45c3-a18a-8e49be1ab2df" Revision="1" Stencil="System.MyShapes" StencilVersion="1.0"/>
</Control>
</file>

<file path=customXml/itemProps1.xml><?xml version="1.0" encoding="utf-8"?>
<ds:datastoreItem xmlns:ds="http://schemas.openxmlformats.org/officeDocument/2006/customXml" ds:itemID="{652699AF-2FFC-4AF5-84F1-6C582FFB9FE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</TotalTime>
  <Words>693</Words>
  <Application>Microsoft Office PowerPoint</Application>
  <PresentationFormat>ワイド画面</PresentationFormat>
  <Paragraphs>154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新細明體</vt:lpstr>
      <vt:lpstr>游ゴシック</vt:lpstr>
      <vt:lpstr>游ゴシック Light</vt:lpstr>
      <vt:lpstr>Arial</vt:lpstr>
      <vt:lpstr>Office テーマ</vt:lpstr>
      <vt:lpstr>PowerPoint プレゼンテーション</vt:lpstr>
      <vt:lpstr>目次</vt:lpstr>
      <vt:lpstr>コンセプト</vt:lpstr>
      <vt:lpstr>PowerPoint プレゼンテーション</vt:lpstr>
      <vt:lpstr>PowerPoint プレゼンテーション</vt:lpstr>
      <vt:lpstr>PowerPoint プレゼンテーション</vt:lpstr>
      <vt:lpstr>せんたくんの特徴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使い方</vt:lpstr>
      <vt:lpstr>使い方　– Mainページ -</vt:lpstr>
      <vt:lpstr>使い方 – Libraryページ -</vt:lpstr>
      <vt:lpstr>使い方 – Weatherページ -</vt:lpstr>
      <vt:lpstr>プログラム内容</vt:lpstr>
      <vt:lpstr>PowerPoint プレゼンテーション</vt:lpstr>
      <vt:lpstr>将来性/拡張性</vt:lpstr>
      <vt:lpstr>画像の同時認識</vt:lpstr>
      <vt:lpstr>PowerPoint プレゼンテーション</vt:lpstr>
      <vt:lpstr>PowerPoint プレゼンテーション</vt:lpstr>
      <vt:lpstr>PowerPoint プレゼンテーション</vt:lpstr>
      <vt:lpstr>ビジネス化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Windows ユーザー</cp:lastModifiedBy>
  <cp:revision>74</cp:revision>
  <dcterms:created xsi:type="dcterms:W3CDTF">2018-10-03T12:44:00Z</dcterms:created>
  <dcterms:modified xsi:type="dcterms:W3CDTF">2019-02-27T08:45:40Z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